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07" r:id="rId3"/>
    <p:sldId id="406" r:id="rId4"/>
    <p:sldId id="403" r:id="rId5"/>
    <p:sldId id="422" r:id="rId6"/>
    <p:sldId id="426" r:id="rId7"/>
    <p:sldId id="420" r:id="rId8"/>
    <p:sldId id="427" r:id="rId9"/>
    <p:sldId id="417" r:id="rId10"/>
    <p:sldId id="423" r:id="rId11"/>
    <p:sldId id="428" r:id="rId12"/>
    <p:sldId id="409" r:id="rId13"/>
    <p:sldId id="412" r:id="rId14"/>
    <p:sldId id="413" r:id="rId15"/>
    <p:sldId id="418" r:id="rId16"/>
    <p:sldId id="414" r:id="rId17"/>
    <p:sldId id="415" r:id="rId18"/>
    <p:sldId id="425" r:id="rId19"/>
    <p:sldId id="424" r:id="rId20"/>
    <p:sldId id="429" r:id="rId21"/>
    <p:sldId id="354" r:id="rId22"/>
  </p:sldIdLst>
  <p:sldSz cx="12192000" cy="6858000"/>
  <p:notesSz cx="6797675" cy="9926638"/>
  <p:embeddedFontLst>
    <p:embeddedFont>
      <p:font typeface="Bradley Hand ITC" panose="03070402050302030203" pitchFamily="66" charset="0"/>
      <p:regular r:id="rId25"/>
    </p:embeddedFont>
    <p:embeddedFont>
      <p:font typeface="Brush Script MT" panose="03060802040406070304" pitchFamily="66" charset="0"/>
      <p:italic r:id="rId26"/>
    </p:embeddedFont>
    <p:embeddedFont>
      <p:font typeface="Cambria Math" panose="02040503050406030204" pitchFamily="18" charset="0"/>
      <p:regular r:id="rId27"/>
    </p:embeddedFont>
    <p:embeddedFont>
      <p:font typeface="ShellHeavy" panose="00000700000000000000" pitchFamily="50" charset="0"/>
      <p:regular r:id="rId28"/>
      <p:bold r:id="rId29"/>
    </p:embeddedFont>
    <p:embeddedFont>
      <p:font typeface="ShellMedium" panose="00000600000000000000" pitchFamily="50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4" autoAdjust="0"/>
    <p:restoredTop sz="94181" autoAdjust="0"/>
  </p:normalViewPr>
  <p:slideViewPr>
    <p:cSldViewPr snapToGrid="0">
      <p:cViewPr varScale="1">
        <p:scale>
          <a:sx n="152" d="100"/>
          <a:sy n="152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3199" y="1366754"/>
            <a:ext cx="5436887" cy="295144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IN" dirty="0"/>
              <a:t>L1 and L2 Structured Pruning</a:t>
            </a:r>
          </a:p>
          <a:p>
            <a:pPr lvl="3"/>
            <a:r>
              <a:rPr lang="en-IN" dirty="0"/>
              <a:t>Key Idea: Removes Filters based on their Norm.</a:t>
            </a:r>
          </a:p>
          <a:p>
            <a:pPr marL="459000" lvl="3" indent="0">
              <a:buNone/>
            </a:pPr>
            <a:r>
              <a:rPr lang="en-IN" dirty="0"/>
              <a:t> </a:t>
            </a:r>
          </a:p>
          <a:p>
            <a:pPr lvl="3"/>
            <a:r>
              <a:rPr lang="en-IN" dirty="0"/>
              <a:t> L1: </a:t>
            </a:r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r>
              <a:rPr lang="en-IN" dirty="0"/>
              <a:t>L2:</a:t>
            </a:r>
            <a:br>
              <a:rPr lang="en-IN" dirty="0"/>
            </a:br>
            <a:endParaRPr lang="en-IN" dirty="0"/>
          </a:p>
          <a:p>
            <a:pPr marL="285750" indent="-285750">
              <a:buChar char="q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78B2-9C03-367A-42D3-BF46572E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90" y="2782976"/>
            <a:ext cx="4646138" cy="8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8EE44-8322-042F-3E95-CE100F6D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79" y="2174779"/>
            <a:ext cx="3543198" cy="86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7D7B-4A4D-89FF-E632-F5B7B0D69A7D}"/>
              </a:ext>
            </a:extLst>
          </p:cNvPr>
          <p:cNvSpPr txBox="1"/>
          <p:nvPr/>
        </p:nvSpPr>
        <p:spPr bwMode="auto">
          <a:xfrm>
            <a:off x="6105563" y="1310897"/>
            <a:ext cx="5583238" cy="1483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Filter Pruning via Geometric Median (FPGM)</a:t>
            </a:r>
          </a:p>
          <a:p>
            <a:pPr lvl="3"/>
            <a:r>
              <a:rPr lang="en-IN" dirty="0"/>
              <a:t>Key Idea: Removes redundant filters by identifying and eliminating those that are similar to others using geometric median.</a:t>
            </a: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0EE7A-BFD7-84D9-FF53-412FA510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16" y="3363019"/>
            <a:ext cx="3348324" cy="984801"/>
          </a:xfrm>
          <a:prstGeom prst="rect">
            <a:avLst/>
          </a:prstGeom>
        </p:spPr>
      </p:pic>
      <p:pic>
        <p:nvPicPr>
          <p:cNvPr id="2052" name="Picture 4" descr="Relation between filter pruning and channel pruning. Pruned filters in... |  Download Scientific Diagram">
            <a:extLst>
              <a:ext uri="{FF2B5EF4-FFF2-40B4-BE49-F238E27FC236}">
                <a16:creationId xmlns:a16="http://schemas.microsoft.com/office/drawing/2014/main" id="{876931D6-ED2C-770A-4D37-5901FCD6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94" y="4584140"/>
            <a:ext cx="4215495" cy="1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1">
            <a:extLst>
              <a:ext uri="{FF2B5EF4-FFF2-40B4-BE49-F238E27FC236}">
                <a16:creationId xmlns:a16="http://schemas.microsoft.com/office/drawing/2014/main" id="{CDD95B1C-67A2-D1B4-A030-BE3E9608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885" y="4435571"/>
            <a:ext cx="3342886" cy="18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squares with green arrows pointing at each other&#10;&#10;Description automatically generated">
            <a:extLst>
              <a:ext uri="{FF2B5EF4-FFF2-40B4-BE49-F238E27FC236}">
                <a16:creationId xmlns:a16="http://schemas.microsoft.com/office/drawing/2014/main" id="{9FBCEE7D-7A34-A580-C18C-3B8E4B9A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0572" y="3448399"/>
            <a:ext cx="1233180" cy="996298"/>
          </a:xfrm>
          <a:prstGeom prst="rect">
            <a:avLst/>
          </a:prstGeom>
        </p:spPr>
      </p:pic>
      <p:pic>
        <p:nvPicPr>
          <p:cNvPr id="14" name="Picture 13" descr="A group of squares with green arrows&#10;&#10;Description automatically generated">
            <a:extLst>
              <a:ext uri="{FF2B5EF4-FFF2-40B4-BE49-F238E27FC236}">
                <a16:creationId xmlns:a16="http://schemas.microsoft.com/office/drawing/2014/main" id="{3332D6C5-7EF1-9286-E887-77DC9FCEF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1606" y="3392098"/>
            <a:ext cx="1268050" cy="1065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E3D54-F488-C7B2-F289-5AB39BCBA41A}"/>
              </a:ext>
            </a:extLst>
          </p:cNvPr>
          <p:cNvSpPr txBox="1"/>
          <p:nvPr/>
        </p:nvSpPr>
        <p:spPr bwMode="auto">
          <a:xfrm>
            <a:off x="1231530" y="6329547"/>
            <a:ext cx="336068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/figure/Relation-between-filter-pruning-and-channel-pruning-Pruned-filters-in-layer-i-results-in_fig4_334248569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D285BC-81A8-A178-0653-3B347BB437D8}"/>
              </a:ext>
            </a:extLst>
          </p:cNvPr>
          <p:cNvSpPr txBox="1"/>
          <p:nvPr/>
        </p:nvSpPr>
        <p:spPr bwMode="auto">
          <a:xfrm>
            <a:off x="8161063" y="6282317"/>
            <a:ext cx="6105378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https://he-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y.github.io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/publication/2019_cvpr_fpgm/</a:t>
            </a:r>
          </a:p>
        </p:txBody>
      </p:sp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 (</a:t>
            </a:r>
            <a:r>
              <a:rPr lang="en-IN" dirty="0" err="1"/>
              <a:t>cont</a:t>
            </a:r>
            <a:r>
              <a:rPr lang="en-IN" dirty="0"/>
              <a:t> …)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8000" y="1400591"/>
            <a:ext cx="11426825" cy="4744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SNIP: Single-shot Network Pruning based on Connection Sensitivity</a:t>
            </a:r>
          </a:p>
          <a:p>
            <a:pPr lvl="3"/>
            <a:r>
              <a:rPr lang="en-IN" dirty="0"/>
              <a:t> Key Idea: Prunes weights before training by assessing the sensitivity of connections</a:t>
            </a:r>
          </a:p>
          <a:p>
            <a:endParaRPr lang="en-IN" dirty="0"/>
          </a:p>
          <a:p>
            <a:r>
              <a:rPr lang="en-IN" dirty="0"/>
              <a:t>Gradient Signal Preservation (</a:t>
            </a:r>
            <a:r>
              <a:rPr lang="en-IN" dirty="0" err="1"/>
              <a:t>GraSP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Key Idea: Ensures the pruned network maintains gradient flow for continued effective training.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Synaptic Flow</a:t>
            </a:r>
          </a:p>
          <a:p>
            <a:pPr lvl="3"/>
            <a:r>
              <a:rPr lang="en-IN" dirty="0"/>
              <a:t>Key Idea: Preserves the flow of synaptic information during pruning to maintain the network’s trainability.</a:t>
            </a:r>
          </a:p>
          <a:p>
            <a:endParaRPr lang="en-IN" dirty="0"/>
          </a:p>
          <a:p>
            <a:r>
              <a:rPr lang="en-IN" dirty="0" err="1"/>
              <a:t>OurAlgo</a:t>
            </a:r>
            <a:r>
              <a:rPr lang="en-IN" dirty="0"/>
              <a:t>: </a:t>
            </a:r>
          </a:p>
          <a:p>
            <a:pPr lvl="3"/>
            <a:r>
              <a:rPr lang="en-IN" dirty="0"/>
              <a:t>Combined Gradient and Magnitude-Based Pruning</a:t>
            </a:r>
          </a:p>
          <a:p>
            <a:pPr lvl="3"/>
            <a:r>
              <a:rPr lang="en-IN" dirty="0"/>
              <a:t>Key Idea: Combines gradient-based and magnitude-based pruning to balance structural and functional significance.</a:t>
            </a:r>
          </a:p>
          <a:p>
            <a:endParaRPr lang="en-US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AB54-9E39-9ACB-3378-D884493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74" y="1079652"/>
            <a:ext cx="2308643" cy="80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5180-0928-BB1A-3401-634ED717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10" y="2374763"/>
            <a:ext cx="2277507" cy="56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32C43-51F3-3360-D770-424BE84A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507" y="3281352"/>
            <a:ext cx="2478710" cy="739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205B2-1616-9DB6-BF90-F9D51258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48" y="4787588"/>
            <a:ext cx="3627619" cy="7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520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Dataset</a:t>
            </a:r>
          </a:p>
          <a:p>
            <a:pPr lvl="3"/>
            <a:r>
              <a:rPr lang="en-IN" dirty="0"/>
              <a:t>Classification: Utilized the CIFAR-10 dataset for both training and testing the models.</a:t>
            </a:r>
          </a:p>
          <a:p>
            <a:pPr lvl="3"/>
            <a:r>
              <a:rPr lang="en-IN" dirty="0"/>
              <a:t>Object Detection: Employed a custom dataset of trucks formatted in the COCO format.</a:t>
            </a:r>
          </a:p>
          <a:p>
            <a:pPr lvl="3"/>
            <a:r>
              <a:rPr lang="en-IN" dirty="0"/>
              <a:t>Segmentation: Used the Caravan dataset for the segmentation tasks.</a:t>
            </a:r>
          </a:p>
          <a:p>
            <a:endParaRPr lang="en-IN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671378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29" y="4690871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" y="4056148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 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89383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B915-0623-CCCA-6921-9E4E008735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679623"/>
            <a:ext cx="11171238" cy="5789576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US" b="1" dirty="0"/>
              <a:t>Conclusion</a:t>
            </a:r>
            <a:r>
              <a:rPr lang="en-US" dirty="0"/>
              <a:t>:</a:t>
            </a:r>
            <a:endParaRPr lang="en-IN" dirty="0"/>
          </a:p>
          <a:p>
            <a:pPr marL="973350" lvl="3" indent="-285750">
              <a:buChar char="q"/>
            </a:pPr>
            <a:r>
              <a:rPr lang="en-IN" dirty="0"/>
              <a:t>Investigated multiple compression methods (structured and unstructured) techniques on different (</a:t>
            </a:r>
            <a:r>
              <a:rPr lang="en-IN" dirty="0" err="1"/>
              <a:t>ResNet</a:t>
            </a:r>
            <a:r>
              <a:rPr lang="en-IN" dirty="0"/>
              <a:t>, VGG, DETR, and </a:t>
            </a:r>
            <a:r>
              <a:rPr lang="en-IN" dirty="0" err="1"/>
              <a:t>UNet</a:t>
            </a:r>
            <a:r>
              <a:rPr lang="en-IN" dirty="0"/>
              <a:t>) models. </a:t>
            </a:r>
          </a:p>
          <a:p>
            <a:pPr marL="973350" lvl="3" indent="-285750">
              <a:buChar char="q"/>
            </a:pPr>
            <a:r>
              <a:rPr lang="en-IN" dirty="0"/>
              <a:t>Developed</a:t>
            </a:r>
            <a:r>
              <a:rPr lang="en-IN" b="1" dirty="0"/>
              <a:t> </a:t>
            </a:r>
            <a:r>
              <a:rPr lang="en-IN" dirty="0"/>
              <a:t>a new compression algorithm that demonstrated comparable or better performance than existing ones.</a:t>
            </a:r>
          </a:p>
          <a:p>
            <a:pPr marL="973350" lvl="3" indent="-285750">
              <a:buChar char="q"/>
            </a:pPr>
            <a:r>
              <a:rPr lang="en-US" dirty="0"/>
              <a:t>Developed a web utility for summarizing pruning algorithms, enabling experimentation with different settings and visualization of results.</a:t>
            </a:r>
          </a:p>
          <a:p>
            <a:pPr lvl="3" indent="0">
              <a:buNone/>
            </a:pPr>
            <a:endParaRPr lang="en-IN" dirty="0"/>
          </a:p>
          <a:p>
            <a:pPr marL="285750" indent="-285750">
              <a:buChar char="q"/>
            </a:pPr>
            <a:r>
              <a:rPr lang="en-IN" b="1" dirty="0"/>
              <a:t>Future Work: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dirty="0"/>
              <a:t>Find out place to publish a newly developed compression method. 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Adding More Models</a:t>
            </a:r>
            <a:r>
              <a:rPr lang="en-IN" dirty="0"/>
              <a:t>: Expand the utility to include more models, including large language models (LLMs), for comprehensive experimentation and analysis.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Exploring Additional Algorithms: </a:t>
            </a:r>
            <a:r>
              <a:rPr lang="en-IN" dirty="0"/>
              <a:t>Investigate and integrate more compression algorithms to enhance the versatility and effectiveness of the utility.</a:t>
            </a:r>
          </a:p>
          <a:p>
            <a:pPr marL="973350" lvl="3" indent="-285750">
              <a:buFont typeface="Wingdings" pitchFamily="2" charset="2"/>
              <a:buChar char="q"/>
            </a:pPr>
            <a:r>
              <a:rPr lang="en-IN" b="1" dirty="0"/>
              <a:t>Enhanced User Settings</a:t>
            </a:r>
            <a:r>
              <a:rPr lang="en-IN" dirty="0"/>
              <a:t>: Add more settings and customization options in the utility to provide users with greater flexibility and control over the compression process.</a:t>
            </a:r>
          </a:p>
          <a:p>
            <a:pPr marL="285750" indent="-285750">
              <a:buChar char="q"/>
            </a:pPr>
            <a:endParaRPr lang="en-IN" dirty="0"/>
          </a:p>
          <a:p>
            <a:pPr marL="285750" indent="-285750"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8D658-6FE5-E472-AACD-65BCB72CE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F7CC7-D493-AB14-02FC-0ECDA33B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03950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F96E7-2A21-B182-5917-AA904399430E}"/>
              </a:ext>
            </a:extLst>
          </p:cNvPr>
          <p:cNvSpPr txBox="1"/>
          <p:nvPr/>
        </p:nvSpPr>
        <p:spPr bwMode="auto">
          <a:xfrm>
            <a:off x="3882877" y="4185856"/>
            <a:ext cx="6102926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medium.com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/@souvik.paul01/pruning-in-deep-learning-models-1067a19acd89</a:t>
            </a:r>
          </a:p>
        </p:txBody>
      </p:sp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97D58-D768-8CE6-EB74-0FA5062C7152}"/>
              </a:ext>
            </a:extLst>
          </p:cNvPr>
          <p:cNvSpPr txBox="1"/>
          <p:nvPr/>
        </p:nvSpPr>
        <p:spPr bwMode="auto">
          <a:xfrm>
            <a:off x="0" y="4546948"/>
            <a:ext cx="3523200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www.researchgate.net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/figure/Diagram-depicting-the-process-of-weight-clustering-Similar-weights-get-grouped-together_fig2_357618410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DA372-CB24-5AFA-5C17-E759FCC4ACDF}"/>
              </a:ext>
            </a:extLst>
          </p:cNvPr>
          <p:cNvSpPr/>
          <p:nvPr/>
        </p:nvSpPr>
        <p:spPr>
          <a:xfrm>
            <a:off x="8576441" y="6469199"/>
            <a:ext cx="845032" cy="23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451458"/>
          </a:xfrm>
        </p:spPr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401051" y="1261241"/>
            <a:ext cx="5463721" cy="5070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Model Pruning is a technique to </a:t>
            </a:r>
            <a:r>
              <a:rPr lang="en-US" dirty="0">
                <a:solidFill>
                  <a:srgbClr val="FF0000"/>
                </a:solidFill>
              </a:rPr>
              <a:t>reduce the size </a:t>
            </a:r>
            <a:r>
              <a:rPr lang="en-US" dirty="0"/>
              <a:t>of neural networks by </a:t>
            </a:r>
            <a:r>
              <a:rPr lang="en-US" dirty="0">
                <a:solidFill>
                  <a:srgbClr val="FF0000"/>
                </a:solidFill>
              </a:rPr>
              <a:t>eliminating less important weights or neurons</a:t>
            </a:r>
            <a:r>
              <a:rPr lang="en-US" dirty="0"/>
              <a:t>, resulting in a smaller, more efficient model with minimal loss in performance.</a:t>
            </a:r>
          </a:p>
          <a:p>
            <a:endParaRPr lang="en-IN" dirty="0"/>
          </a:p>
          <a:p>
            <a:r>
              <a:rPr lang="en-IN" dirty="0"/>
              <a:t>Why Pruning?</a:t>
            </a:r>
          </a:p>
          <a:p>
            <a:pPr lvl="2"/>
            <a:r>
              <a:rPr lang="en-US" dirty="0"/>
              <a:t>Flexibility</a:t>
            </a:r>
          </a:p>
          <a:p>
            <a:pPr lvl="3"/>
            <a:r>
              <a:rPr lang="en-US" dirty="0"/>
              <a:t>Applicable to weights, neurons, channels, or layers.</a:t>
            </a:r>
          </a:p>
          <a:p>
            <a:pPr lvl="3"/>
            <a:r>
              <a:rPr lang="en-US" dirty="0"/>
              <a:t>Layer-specific optimization for targeted compression.</a:t>
            </a:r>
          </a:p>
          <a:p>
            <a:pPr lvl="2"/>
            <a:r>
              <a:rPr lang="en-US" dirty="0"/>
              <a:t>Performance Retention</a:t>
            </a:r>
          </a:p>
          <a:p>
            <a:pPr lvl="3"/>
            <a:r>
              <a:rPr lang="en-US" dirty="0"/>
              <a:t>Minimal accuracy loss with proper strategies.</a:t>
            </a:r>
          </a:p>
          <a:p>
            <a:pPr lvl="3"/>
            <a:r>
              <a:rPr lang="en-US" dirty="0"/>
              <a:t>Preserves model structure for easy integration.</a:t>
            </a: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5" y="527580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21AA9-D9BA-D480-EC84-817549774F0B}"/>
              </a:ext>
            </a:extLst>
          </p:cNvPr>
          <p:cNvSpPr txBox="1"/>
          <p:nvPr/>
        </p:nvSpPr>
        <p:spPr bwMode="auto">
          <a:xfrm>
            <a:off x="5729190" y="3429336"/>
            <a:ext cx="6061759" cy="32885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lvl="2"/>
            <a:r>
              <a:rPr lang="en-US" dirty="0"/>
              <a:t>Compatibility with Other Techniques</a:t>
            </a:r>
          </a:p>
          <a:p>
            <a:pPr lvl="3"/>
            <a:r>
              <a:rPr lang="en-US" dirty="0"/>
              <a:t>Combinable with quantization, distillation, etc.</a:t>
            </a:r>
          </a:p>
          <a:p>
            <a:pPr lvl="3"/>
            <a:r>
              <a:rPr lang="en-US" dirty="0"/>
              <a:t>Enhanced efficiency and effectiveness.</a:t>
            </a:r>
          </a:p>
          <a:p>
            <a:pPr lvl="2"/>
            <a:r>
              <a:rPr lang="en-US" dirty="0"/>
              <a:t>Scalability</a:t>
            </a:r>
          </a:p>
          <a:p>
            <a:pPr lvl="3"/>
            <a:r>
              <a:rPr lang="en-US" dirty="0"/>
              <a:t>Effective for large models with millions of parameters.</a:t>
            </a:r>
          </a:p>
          <a:p>
            <a:pPr lvl="3"/>
            <a:r>
              <a:rPr lang="en-US" dirty="0"/>
              <a:t>Supports incremental pruning for controlled compression.</a:t>
            </a:r>
          </a:p>
          <a:p>
            <a:pPr lvl="2"/>
            <a:r>
              <a:rPr lang="en-US" dirty="0"/>
              <a:t>Regularization Benefits</a:t>
            </a:r>
          </a:p>
          <a:p>
            <a:pPr lvl="3"/>
            <a:r>
              <a:rPr lang="en-US" dirty="0"/>
              <a:t>Implicit regularization improves generalization.</a:t>
            </a:r>
          </a:p>
          <a:p>
            <a:pPr lvl="3"/>
            <a:r>
              <a:rPr lang="en-US" dirty="0"/>
              <a:t>Helps prevent overfitting in large networks.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685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latin typeface="+mj-lt"/>
                <a:ea typeface="+mj-ea"/>
                <a:cs typeface="+mj-cs"/>
              </a:rPr>
              <a:t>Types of 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7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53855" y="6484253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sz="500" noProof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https://link.springer.com/article/10.1007/s40747-020-00248-y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71133" y="1352542"/>
            <a:ext cx="5318034" cy="2985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Structured Pruning</a:t>
            </a:r>
          </a:p>
          <a:p>
            <a:pPr lvl="3"/>
            <a:r>
              <a:rPr lang="en-IN" dirty="0"/>
              <a:t>Removing entire structures within the neural network for more predictable reductions in model size and computational requirements.</a:t>
            </a:r>
          </a:p>
          <a:p>
            <a:pPr lvl="2"/>
            <a:r>
              <a:rPr lang="en-IN" dirty="0"/>
              <a:t>Neuron Pruning: Removing entire neurons.</a:t>
            </a:r>
          </a:p>
          <a:p>
            <a:pPr lvl="2"/>
            <a:r>
              <a:rPr lang="en-IN" dirty="0"/>
              <a:t>Filter Pruning: Removing entire filters in convolutional layers.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6093619" y="392699"/>
            <a:ext cx="6106886" cy="358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Unstructured Pruning</a:t>
            </a:r>
          </a:p>
          <a:p>
            <a:pPr lvl="3"/>
            <a:r>
              <a:rPr lang="en-IN" dirty="0"/>
              <a:t>Removing individual weights within the neural network, leading to irregular sparsity patterns.</a:t>
            </a:r>
          </a:p>
          <a:p>
            <a:pPr lvl="2"/>
            <a:r>
              <a:rPr lang="en-IN" dirty="0"/>
              <a:t>Weight Pruning: Removing individual weights.</a:t>
            </a:r>
          </a:p>
          <a:p>
            <a:pPr lvl="3"/>
            <a:r>
              <a:rPr lang="en-IN" dirty="0"/>
              <a:t>Magnitude-based Pruning: Pruning weights with the smallest magnitudes.</a:t>
            </a:r>
          </a:p>
          <a:p>
            <a:pPr lvl="3"/>
            <a:r>
              <a:rPr lang="en-IN" dirty="0"/>
              <a:t>Gradient-based Pruning: Pruning weights based on their gradients during training.</a:t>
            </a:r>
          </a:p>
          <a:p>
            <a:pPr lvl="3"/>
            <a:r>
              <a:rPr lang="en-IN" dirty="0"/>
              <a:t>Sensitivity-based Pruning: Pruning weights based on their sensitivity to the loss function.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323F7BC-B1E2-9EAA-85C2-7B735ACA2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2" y="4081664"/>
            <a:ext cx="2609239" cy="2234579"/>
          </a:xfrm>
          <a:prstGeom prst="rect">
            <a:avLst/>
          </a:prstGeom>
          <a:effectLst>
            <a:softEdge rad="36599"/>
          </a:effectLst>
        </p:spPr>
      </p:pic>
      <p:pic>
        <p:nvPicPr>
          <p:cNvPr id="14" name="Picture 13" descr="Diagram of pruning process with blue rectangles and white text&#10;&#10;Description automatically generated">
            <a:extLst>
              <a:ext uri="{FF2B5EF4-FFF2-40B4-BE49-F238E27FC236}">
                <a16:creationId xmlns:a16="http://schemas.microsoft.com/office/drawing/2014/main" id="{EE71F21C-D302-560C-3025-BE6C438CF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9" y="3997478"/>
            <a:ext cx="2804037" cy="2402949"/>
          </a:xfrm>
          <a:prstGeom prst="rect">
            <a:avLst/>
          </a:prstGeom>
          <a:effectLst>
            <a:softEdge rad="49558"/>
          </a:effectLst>
        </p:spPr>
      </p:pic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5496-DBDE-9BE7-205D-297791EE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F3-CB68-1E34-16C7-9733CFD6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F04B3-F7DC-0772-0181-ACC7DD7822F6}"/>
              </a:ext>
            </a:extLst>
          </p:cNvPr>
          <p:cNvSpPr txBox="1"/>
          <p:nvPr/>
        </p:nvSpPr>
        <p:spPr bwMode="auto">
          <a:xfrm>
            <a:off x="2225376" y="2921168"/>
            <a:ext cx="773867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9465712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95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C21FC6-8554-9CF9-D1DE-6BC289580065}"/>
              </a:ext>
            </a:extLst>
          </p:cNvPr>
          <p:cNvSpPr/>
          <p:nvPr/>
        </p:nvSpPr>
        <p:spPr>
          <a:xfrm>
            <a:off x="2565150" y="1179178"/>
            <a:ext cx="4506686" cy="2660531"/>
          </a:xfrm>
          <a:prstGeom prst="roundRect">
            <a:avLst/>
          </a:prstGeom>
          <a:solidFill>
            <a:schemeClr val="accent1">
              <a:alpha val="354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C43A033-B8D0-36BA-F4B5-9F9BACF90564}"/>
              </a:ext>
            </a:extLst>
          </p:cNvPr>
          <p:cNvSpPr/>
          <p:nvPr/>
        </p:nvSpPr>
        <p:spPr>
          <a:xfrm flipV="1">
            <a:off x="3046266" y="3839709"/>
            <a:ext cx="457201" cy="2010038"/>
          </a:xfrm>
          <a:prstGeom prst="bentArrow">
            <a:avLst/>
          </a:prstGeom>
          <a:solidFill>
            <a:schemeClr val="accent1">
              <a:alpha val="424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BB830-8602-339B-90FC-C0DB4C10ABD9}"/>
              </a:ext>
            </a:extLst>
          </p:cNvPr>
          <p:cNvSpPr txBox="1"/>
          <p:nvPr/>
        </p:nvSpPr>
        <p:spPr bwMode="auto">
          <a:xfrm>
            <a:off x="6133519" y="6654596"/>
            <a:ext cx="1846699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https://</a:t>
            </a:r>
            <a:r>
              <a:rPr lang="en-US" sz="500" dirty="0" err="1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arxiv.org</a:t>
            </a:r>
            <a:r>
              <a:rPr lang="en-US" sz="500" dirty="0">
                <a:latin typeface="Brush Script MT" panose="03060802040406070304" pitchFamily="66" charset="-122"/>
                <a:ea typeface="Brush Script MT" panose="03060802040406070304" pitchFamily="66" charset="-122"/>
                <a:cs typeface="Brush Script MT" panose="03060802040406070304" pitchFamily="66" charset="-122"/>
              </a:rPr>
              <a:t>/pdf/2005.12872</a:t>
            </a:r>
          </a:p>
        </p:txBody>
      </p:sp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17294</TotalTime>
  <Words>940</Words>
  <Application>Microsoft Office PowerPoint</Application>
  <PresentationFormat>Widescreen</PresentationFormat>
  <Paragraphs>175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Bradley Hand ITC</vt:lpstr>
      <vt:lpstr>Wingdings</vt:lpstr>
      <vt:lpstr>Verdana</vt:lpstr>
      <vt:lpstr>Brush Script MT</vt:lpstr>
      <vt:lpstr>ShellHeavy</vt:lpstr>
      <vt:lpstr>Cambria Math</vt:lpstr>
      <vt:lpstr>ShellMedium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Types of Model Pruning</vt:lpstr>
      <vt:lpstr>PowerPoint Presentation</vt:lpstr>
      <vt:lpstr>DETR (Target Model)</vt:lpstr>
      <vt:lpstr>Pruning Techniques </vt:lpstr>
      <vt:lpstr>Pruning Techniques (cont …)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 Video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Somawanshi, Prakalp A PTIN-PTIY/FHF</cp:lastModifiedBy>
  <cp:revision>25</cp:revision>
  <dcterms:created xsi:type="dcterms:W3CDTF">2023-08-21T17:28:13Z</dcterms:created>
  <dcterms:modified xsi:type="dcterms:W3CDTF">2024-06-26T09:26:58Z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